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23"/>
  </p:notesMasterIdLst>
  <p:sldIdLst>
    <p:sldId id="311" r:id="rId2"/>
    <p:sldId id="257" r:id="rId3"/>
    <p:sldId id="300" r:id="rId4"/>
    <p:sldId id="310" r:id="rId5"/>
    <p:sldId id="258" r:id="rId6"/>
    <p:sldId id="259" r:id="rId7"/>
    <p:sldId id="260" r:id="rId8"/>
    <p:sldId id="308" r:id="rId9"/>
    <p:sldId id="309" r:id="rId10"/>
    <p:sldId id="288" r:id="rId11"/>
    <p:sldId id="278" r:id="rId12"/>
    <p:sldId id="317" r:id="rId13"/>
    <p:sldId id="283" r:id="rId14"/>
    <p:sldId id="279" r:id="rId15"/>
    <p:sldId id="306" r:id="rId16"/>
    <p:sldId id="263" r:id="rId17"/>
    <p:sldId id="318" r:id="rId18"/>
    <p:sldId id="285" r:id="rId19"/>
    <p:sldId id="313" r:id="rId20"/>
    <p:sldId id="315" r:id="rId21"/>
    <p:sldId id="316" r:id="rId22"/>
  </p:sldIdLst>
  <p:sldSz cx="9144000" cy="6858000" type="screen4x3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pitchFamily="34" charset="0"/>
        <a:ea typeface="Arial Unicode MS" pitchFamily="34" charset="-128"/>
        <a:cs typeface="Arial Unicode MS" pitchFamily="34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pitchFamily="34" charset="0"/>
        <a:ea typeface="Arial Unicode MS" pitchFamily="34" charset="-128"/>
        <a:cs typeface="Arial Unicode MS" pitchFamily="34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pitchFamily="34" charset="0"/>
        <a:ea typeface="Arial Unicode MS" pitchFamily="34" charset="-128"/>
        <a:cs typeface="Arial Unicode MS" pitchFamily="34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pitchFamily="34" charset="0"/>
        <a:ea typeface="Arial Unicode MS" pitchFamily="34" charset="-128"/>
        <a:cs typeface="Arial Unicode MS" pitchFamily="34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pitchFamily="34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A50021"/>
    <a:srgbClr val="E60000"/>
    <a:srgbClr val="FF9966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21" autoAdjust="0"/>
    <p:restoredTop sz="94707" autoAdjust="0"/>
  </p:normalViewPr>
  <p:slideViewPr>
    <p:cSldViewPr>
      <p:cViewPr>
        <p:scale>
          <a:sx n="66" d="100"/>
          <a:sy n="66" d="100"/>
        </p:scale>
        <p:origin x="-1836" y="-48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4098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58E24-919A-4E2E-BC58-876B978DD14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0A906-DD81-4F64-BFF4-691656BBB7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E5CFB-C15F-4E3D-92FE-07D654FEDB5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0D44F-DA02-4914-A4C1-68E34C739BC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98E7E-D51D-49BD-80F3-AEA082B195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DBEAE-36AC-45C7-8A4A-6161DC3DA2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8C34D-DBE0-4545-B583-36F2828016A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504AD-3662-46C7-B42C-0DCDED811C8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41138-3866-4D4C-865B-8B0BCB3EF2C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717F9-9375-4BAF-89A9-DBE988801A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AD47E-BA33-4C0F-AB03-1E08B1A857E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0760F098-90A2-4BF6-9BF7-A81776508A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16" r:id="rId2"/>
    <p:sldLayoutId id="2147483725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6" r:id="rId9"/>
    <p:sldLayoutId id="2147483722" r:id="rId10"/>
    <p:sldLayoutId id="2147483723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323528" y="764704"/>
            <a:ext cx="8435975" cy="5041131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sz="4800" kern="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Хайрутдинов</a:t>
            </a:r>
            <a:r>
              <a:rPr lang="ru-RU" sz="4800" kern="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4800" kern="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Азгам</a:t>
            </a:r>
            <a:r>
              <a:rPr lang="ru-RU" sz="4800" kern="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4800" kern="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Хайдарович</a:t>
            </a:r>
            <a:r>
              <a:rPr lang="ru-RU" sz="4800" kern="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– председатель Совета профсоюзных организации учреждений образования </a:t>
            </a:r>
            <a:r>
              <a:rPr lang="ru-RU" sz="4800" kern="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Альметьевского</a:t>
            </a:r>
            <a:r>
              <a:rPr lang="ru-RU" sz="4800" kern="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муниципального района</a:t>
            </a:r>
            <a:r>
              <a:rPr lang="ru-RU" sz="4800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C:\Documents and Settings\Азгат Хайдарович\Рабочий стол\Для доклада нач УО\Доклад профсоюз АМР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7313"/>
            <a:ext cx="4211638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4" descr="C:\Documents and Settings\Азгат Хайдарович\Рабочий стол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4121150"/>
            <a:ext cx="377983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 descr="C:\Documents and Settings\Азгат Хайдарович\Рабочий стол\Для доклада нач УО\Доклад профсоюз АМР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0350" y="0"/>
            <a:ext cx="38036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 descr="C:\Documents and Settings\Азгат Хайдарович\Рабочий стол\Для доклада нач УО\Доклад профсоюз АМР\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76700"/>
            <a:ext cx="3995738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 bwMode="auto">
          <a:xfrm>
            <a:off x="323850" y="3416300"/>
            <a:ext cx="8640763" cy="5762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ВЫПОЛНЕНИЕ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СОГЛАШЕНИЯ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отчет за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2012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</a:t>
            </a:r>
          </a:p>
        </p:txBody>
      </p:sp>
      <p:sp>
        <p:nvSpPr>
          <p:cNvPr id="9" name="Рамка 8"/>
          <p:cNvSpPr/>
          <p:nvPr/>
        </p:nvSpPr>
        <p:spPr bwMode="auto">
          <a:xfrm>
            <a:off x="0" y="0"/>
            <a:ext cx="4284663" cy="3429000"/>
          </a:xfrm>
          <a:prstGeom prst="frame">
            <a:avLst>
              <a:gd name="adj1" fmla="val 4188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10" name="Рамка 9"/>
          <p:cNvSpPr/>
          <p:nvPr/>
        </p:nvSpPr>
        <p:spPr bwMode="auto">
          <a:xfrm>
            <a:off x="5219700" y="0"/>
            <a:ext cx="3924300" cy="3429000"/>
          </a:xfrm>
          <a:prstGeom prst="frame">
            <a:avLst>
              <a:gd name="adj1" fmla="val 349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11" name="Рамка 10"/>
          <p:cNvSpPr/>
          <p:nvPr/>
        </p:nvSpPr>
        <p:spPr bwMode="auto">
          <a:xfrm>
            <a:off x="5292725" y="4005263"/>
            <a:ext cx="3851275" cy="2852737"/>
          </a:xfrm>
          <a:prstGeom prst="frame">
            <a:avLst>
              <a:gd name="adj1" fmla="val 3532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12" name="Рамка 11"/>
          <p:cNvSpPr/>
          <p:nvPr/>
        </p:nvSpPr>
        <p:spPr bwMode="auto">
          <a:xfrm>
            <a:off x="0" y="4005263"/>
            <a:ext cx="4067175" cy="2852737"/>
          </a:xfrm>
          <a:prstGeom prst="frame">
            <a:avLst>
              <a:gd name="adj1" fmla="val 5424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285750"/>
            <a:ext cx="8572500" cy="650434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Социальные гарантии</a:t>
            </a:r>
          </a:p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 2011-2013 </a:t>
            </a:r>
            <a:r>
              <a:rPr lang="ru-RU" alt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годах </a:t>
            </a:r>
            <a:r>
              <a:rPr lang="ru-RU" alt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представлены оплачиваемые свободные дни по социально значимым причинам работникам школ и дополнительного образования</a:t>
            </a:r>
            <a:r>
              <a:rPr lang="ru-RU" alt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:</a:t>
            </a:r>
          </a:p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endParaRPr lang="ru-RU" altLang="ru-RU" sz="2800" b="1" dirty="0" smtClean="0"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«мамин день» -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более 3тысяч 200 чел. ( 2013год- 1073чел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.)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;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в связи с бракосочетанием работников - 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105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чел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.;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бракосочетанием детей –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102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чел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.;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смерть близких -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226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чел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.;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переезд на новое место жительства –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45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чел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.;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проводы сына в армию –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41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чел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.;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родителям первоклассников –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108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чел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.;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работникам, имеющим родителей в возрасте 80 лет и старше, –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28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чел.</a:t>
            </a:r>
          </a:p>
          <a:p>
            <a:pPr eaLnBrk="1" hangingPunct="1">
              <a:defRPr/>
            </a:pPr>
            <a:endParaRPr lang="ru-RU" alt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196752"/>
            <a:ext cx="8438272" cy="41088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900" b="1" dirty="0" smtClean="0">
                <a:solidFill>
                  <a:srgbClr val="7030A0"/>
                </a:solidFill>
                <a:cs typeface="Arial" pitchFamily="34" charset="0"/>
              </a:rPr>
              <a:t>Для санаторного оздоровления работников </a:t>
            </a:r>
          </a:p>
          <a:p>
            <a:pPr algn="ctr"/>
            <a:r>
              <a:rPr lang="ru-RU" sz="2900" b="1" dirty="0" smtClean="0">
                <a:solidFill>
                  <a:srgbClr val="7030A0"/>
                </a:solidFill>
                <a:cs typeface="Arial" pitchFamily="34" charset="0"/>
              </a:rPr>
              <a:t>образования ежегодно, вот уже 10 лет, </a:t>
            </a:r>
          </a:p>
          <a:p>
            <a:pPr algn="ctr"/>
            <a:r>
              <a:rPr lang="ru-RU" sz="2900" b="1" dirty="0" smtClean="0">
                <a:solidFill>
                  <a:srgbClr val="7030A0"/>
                </a:solidFill>
                <a:cs typeface="Arial" pitchFamily="34" charset="0"/>
              </a:rPr>
              <a:t>выделяются льготные путевки за счет </a:t>
            </a:r>
          </a:p>
          <a:p>
            <a:pPr algn="ctr"/>
            <a:r>
              <a:rPr lang="ru-RU" sz="2900" b="1" dirty="0" smtClean="0">
                <a:solidFill>
                  <a:srgbClr val="7030A0"/>
                </a:solidFill>
                <a:cs typeface="Arial" pitchFamily="34" charset="0"/>
              </a:rPr>
              <a:t>республиканского бюджета. За три </a:t>
            </a:r>
          </a:p>
          <a:p>
            <a:pPr algn="ctr"/>
            <a:r>
              <a:rPr lang="ru-RU" sz="2900" b="1" dirty="0" smtClean="0">
                <a:solidFill>
                  <a:srgbClr val="7030A0"/>
                </a:solidFill>
                <a:cs typeface="Arial" pitchFamily="34" charset="0"/>
              </a:rPr>
              <a:t>последних года 218 работников школ и </a:t>
            </a:r>
          </a:p>
          <a:p>
            <a:pPr algn="ctr"/>
            <a:r>
              <a:rPr lang="ru-RU" sz="2900" b="1" dirty="0" smtClean="0">
                <a:solidFill>
                  <a:srgbClr val="7030A0"/>
                </a:solidFill>
                <a:cs typeface="Arial" pitchFamily="34" charset="0"/>
              </a:rPr>
              <a:t>дополнительного образования </a:t>
            </a:r>
          </a:p>
          <a:p>
            <a:pPr algn="ctr"/>
            <a:r>
              <a:rPr lang="ru-RU" sz="2900" b="1" dirty="0">
                <a:solidFill>
                  <a:srgbClr val="7030A0"/>
                </a:solidFill>
                <a:cs typeface="Arial" pitchFamily="34" charset="0"/>
              </a:rPr>
              <a:t>в</a:t>
            </a:r>
            <a:r>
              <a:rPr lang="ru-RU" sz="2900" b="1" dirty="0" smtClean="0">
                <a:solidFill>
                  <a:srgbClr val="7030A0"/>
                </a:solidFill>
                <a:cs typeface="Arial" pitchFamily="34" charset="0"/>
              </a:rPr>
              <a:t>оспользовались данными санаторными </a:t>
            </a:r>
          </a:p>
          <a:p>
            <a:pPr algn="ctr"/>
            <a:r>
              <a:rPr lang="ru-RU" sz="2900" b="1" dirty="0">
                <a:solidFill>
                  <a:srgbClr val="7030A0"/>
                </a:solidFill>
                <a:cs typeface="Arial" pitchFamily="34" charset="0"/>
              </a:rPr>
              <a:t>п</a:t>
            </a:r>
            <a:r>
              <a:rPr lang="ru-RU" sz="2900" b="1" dirty="0" smtClean="0">
                <a:solidFill>
                  <a:srgbClr val="7030A0"/>
                </a:solidFill>
                <a:cs typeface="Arial" pitchFamily="34" charset="0"/>
              </a:rPr>
              <a:t>утевками на общую сумму </a:t>
            </a:r>
          </a:p>
          <a:p>
            <a:pPr algn="ctr"/>
            <a:r>
              <a:rPr lang="ru-RU" sz="2900" b="1" dirty="0" smtClean="0">
                <a:solidFill>
                  <a:srgbClr val="FF0000"/>
                </a:solidFill>
                <a:cs typeface="Arial" pitchFamily="34" charset="0"/>
              </a:rPr>
              <a:t>4 млн. 33 тыс. рублей</a:t>
            </a:r>
            <a:endParaRPr lang="ru-RU" sz="2900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260350"/>
            <a:ext cx="7929563" cy="318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 итогам аттестации рабочих мест: </a:t>
            </a:r>
          </a:p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sz="36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Дополнительный отпуск за работу с вредными условиями труда получали ежегодно более 500 работников </a:t>
            </a:r>
          </a:p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sz="36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( в 2013 году -522 человек).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625" y="3429000"/>
            <a:ext cx="8072438" cy="266858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hangingPunct="1">
              <a:defRPr/>
            </a:pPr>
            <a:r>
              <a:rPr lang="ru-RU" alt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Доплату за вредные условия, согласно Соглашения и коллективных договоров, получали ежегодно более 600 работников </a:t>
            </a:r>
          </a:p>
          <a:p>
            <a:pPr algn="ctr" eaLnBrk="1" hangingPunct="1">
              <a:defRPr/>
            </a:pPr>
            <a:r>
              <a:rPr lang="ru-RU" alt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 в 2013 году 635 человек).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5938" y="928688"/>
            <a:ext cx="8215312" cy="53022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just" eaLnBrk="1" hangingPunct="1"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2010-2013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годах 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61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работник образования улучшил жилищные условия   по программе социальной ипотеки , в том числе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24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семьи в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2013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году. </a:t>
            </a:r>
          </a:p>
          <a:p>
            <a:pPr algn="just" eaLnBrk="1" hangingPunct="1">
              <a:defRPr/>
            </a:pP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just" eaLnBrk="1" hangingPunct="1">
              <a:defRPr/>
            </a:pP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учител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ей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до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35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лет получили субсидии для уплаты первоначального взноса по договору социальной ипотеки в размере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10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процентов от нормативной стоимости жилого помещения на условиях социальной ипотеки на сумму        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 млн. 300 тысяч 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рублей, в том числе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7 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человек получили субсидию в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2013 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году на сумму 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961880 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рублей.</a:t>
            </a:r>
          </a:p>
          <a:p>
            <a:pPr eaLnBrk="1" hangingPunct="1">
              <a:defRPr/>
            </a:pPr>
            <a:endParaRPr lang="ru-RU" altLang="ru-RU" sz="2800" dirty="0" smtClean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5938" y="214313"/>
            <a:ext cx="8215312" cy="6080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Улучшили жилищные условия условия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0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115888"/>
            <a:ext cx="7627937" cy="92075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 eaLnBrk="1" hangingPunct="1">
              <a:buClr>
                <a:srgbClr val="FFFF00"/>
              </a:buClr>
              <a:buFont typeface="Georgia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80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Видеоконференция с профсоюзным активом </a:t>
            </a:r>
            <a:br>
              <a:rPr lang="ru-RU" altLang="ru-RU" sz="280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ru-RU" altLang="ru-RU" sz="280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27. 12. 2012г.</a:t>
            </a:r>
            <a:endParaRPr lang="en-GB" altLang="ru-RU" sz="2800" smtClean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19459" name="Picture 7" descr="0020r9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146175"/>
            <a:ext cx="3727450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8" descr="0013r9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1146175"/>
            <a:ext cx="3727450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9" descr="0017r9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" y="3786188"/>
            <a:ext cx="3700463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0" descr="0019r9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9163" y="3786188"/>
            <a:ext cx="3684587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88" y="428625"/>
            <a:ext cx="8501062" cy="59594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hangingPunct="1">
              <a:defRPr/>
            </a:pPr>
            <a:r>
              <a:rPr lang="ru-RU" alt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Региональная  </a:t>
            </a:r>
            <a:r>
              <a:rPr lang="ru-RU" altLang="ru-RU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общепрофсоюзная</a:t>
            </a:r>
            <a:r>
              <a:rPr lang="ru-RU" alt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тематическая проверка</a:t>
            </a:r>
          </a:p>
          <a:p>
            <a:pPr algn="ctr" eaLnBrk="1" hangingPunct="1">
              <a:defRPr/>
            </a:pPr>
            <a:endParaRPr lang="ru-RU" alt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just" eaLnBrk="1" hangingPunct="1">
              <a:defRPr/>
            </a:pPr>
            <a:endParaRPr lang="ru-RU" alt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Тема: 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«Условия трудового договора, как гарант стабильных трудовых правоотношений»</a:t>
            </a:r>
          </a:p>
          <a:p>
            <a:pPr algn="just" eaLnBrk="1" hangingPunct="1">
              <a:defRPr/>
            </a:pPr>
            <a:endParaRPr lang="ru-RU" alt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 eaLnBrk="1" hangingPunct="1">
              <a:defRPr/>
            </a:pPr>
            <a:endParaRPr lang="ru-RU" alt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 eaLnBrk="1" hangingPunct="1">
              <a:defRPr/>
            </a:pPr>
            <a:endParaRPr lang="ru-RU" altLang="ru-RU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Цель проверки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предупреждение, выявление и устранение допущенных Работодателем нарушений при заключении, дополнении, изменении трудовых договоров работников образовательных организаций республики.</a:t>
            </a:r>
          </a:p>
          <a:p>
            <a:pPr algn="just" eaLnBrk="1" hangingPunct="1">
              <a:defRPr/>
            </a:pPr>
            <a:endParaRPr lang="ru-RU" alt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4213" y="1412875"/>
            <a:ext cx="7488237" cy="375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Об итогах выполнения обязательств территориального Соглашения  между Управлением образования АМР и территориальной организации профсоюза работников народного образования на 2010-2013 годы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142875" y="785813"/>
            <a:ext cx="8858250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altLang="ru-RU" sz="4000" b="1">
                <a:solidFill>
                  <a:srgbClr val="002060"/>
                </a:solidFill>
                <a:latin typeface="Calibri" pitchFamily="34" charset="0"/>
              </a:rPr>
              <a:t>Из </a:t>
            </a:r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</a:rPr>
              <a:t>48</a:t>
            </a:r>
            <a:r>
              <a:rPr lang="ru-RU" altLang="ru-RU" sz="4000" b="1">
                <a:solidFill>
                  <a:srgbClr val="002060"/>
                </a:solidFill>
                <a:latin typeface="Calibri" pitchFamily="34" charset="0"/>
              </a:rPr>
              <a:t> территориальных Соглашений  в РТ, в </a:t>
            </a:r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</a:rPr>
              <a:t>26</a:t>
            </a:r>
            <a:r>
              <a:rPr lang="ru-RU" altLang="ru-RU" sz="4000" b="1">
                <a:solidFill>
                  <a:srgbClr val="002060"/>
                </a:solidFill>
                <a:latin typeface="Calibri" pitchFamily="34" charset="0"/>
              </a:rPr>
              <a:t> установлены дополнительные льготы за счет средств местного бюджета, среди них есть и Альметьевский муниципальный район – </a:t>
            </a:r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</a:rPr>
              <a:t>Гранты Главы Альметьевского муниципального района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871537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altLang="ru-RU" sz="24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Пикет в поддержку обращения Профсоюза образования в связи с принятием закона «Об образовании в РФ»</a:t>
            </a:r>
          </a:p>
        </p:txBody>
      </p:sp>
      <p:pic>
        <p:nvPicPr>
          <p:cNvPr id="3" name="Рисунок 2" descr="_IGP136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3714750"/>
            <a:ext cx="396557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_IGP113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928688"/>
            <a:ext cx="3963987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_IGP117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3714750"/>
            <a:ext cx="396557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_IGP109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5" y="928688"/>
            <a:ext cx="39290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4213" y="260649"/>
            <a:ext cx="7488237" cy="6336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Об итогах выполнения обязательств территориального Соглашения  между Управлением образования АМР и территориальной организации профсоюза работников народного образования на 2010-2013 годы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251520" y="182563"/>
            <a:ext cx="864096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FF0000"/>
                </a:solidFill>
              </a:rPr>
              <a:t>Статистика работы по проекту федерального закона «Об образовании в Российской Федерации</a:t>
            </a:r>
            <a:r>
              <a:rPr lang="ru-RU" altLang="ru-RU" sz="2000" b="1" dirty="0" smtClean="0">
                <a:solidFill>
                  <a:srgbClr val="FF0000"/>
                </a:solidFill>
              </a:rPr>
              <a:t>»</a:t>
            </a:r>
            <a:endParaRPr lang="ru-RU" altLang="ru-RU" sz="2000" dirty="0">
              <a:solidFill>
                <a:srgbClr val="FF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</a:rPr>
              <a:t>Работа над законопроектом Профсоюза и его организаций длилась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более 2-х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</a:rPr>
              <a:t>лет </a:t>
            </a:r>
          </a:p>
          <a:p>
            <a:pPr>
              <a:buFontTx/>
              <a:buChar char="•"/>
            </a:pPr>
            <a:r>
              <a:rPr lang="ru-RU" altLang="ru-RU" sz="2400" b="1" dirty="0">
                <a:solidFill>
                  <a:srgbClr val="A50021"/>
                </a:solidFill>
                <a:latin typeface="Times New Roman" pitchFamily="18" charset="0"/>
              </a:rPr>
              <a:t>Законопроект рассматривался на 3-х парламентских слушаниях (2 - в Государственной Думе и 1 - в Совете Федерации), на заседаниях Общественной палаты Российской Федерации, на заседании Российской трехсторонней комиссии по регулированию социально-трудовых отношений и Российского Союза ректоров</a:t>
            </a:r>
            <a:r>
              <a:rPr lang="ru-RU" altLang="ru-RU" sz="2400" b="1" dirty="0" smtClean="0">
                <a:solidFill>
                  <a:srgbClr val="A50021"/>
                </a:solidFill>
                <a:latin typeface="Times New Roman" pitchFamily="18" charset="0"/>
              </a:rPr>
              <a:t>.</a:t>
            </a:r>
            <a:endParaRPr lang="ru-RU" altLang="ru-RU" sz="2400" b="1" dirty="0">
              <a:solidFill>
                <a:srgbClr val="A50021"/>
              </a:solidFill>
            </a:endParaRPr>
          </a:p>
          <a:p>
            <a:pPr>
              <a:buFontTx/>
              <a:buChar char="•"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</a:rPr>
              <a:t>Несколько раз проходили </a:t>
            </a:r>
            <a:r>
              <a:rPr lang="ru-RU" altLang="ru-RU" sz="2400" b="1" dirty="0" err="1">
                <a:solidFill>
                  <a:srgbClr val="002060"/>
                </a:solidFill>
                <a:latin typeface="Times New Roman" pitchFamily="18" charset="0"/>
              </a:rPr>
              <a:t>интернет-обсуждения</a:t>
            </a: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altLang="ru-RU" sz="2400" b="1" dirty="0">
                <a:solidFill>
                  <a:srgbClr val="002060"/>
                </a:solidFill>
              </a:rPr>
              <a:t>–</a:t>
            </a: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</a:rPr>
              <a:t> на двух специальных интернет-сайтах и в рамках Открытого Правительства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.</a:t>
            </a:r>
            <a:endParaRPr lang="ru-RU" altLang="ru-RU" sz="2400" b="1" dirty="0">
              <a:solidFill>
                <a:srgbClr val="002060"/>
              </a:solidFill>
            </a:endParaRPr>
          </a:p>
          <a:p>
            <a:pPr>
              <a:buFontTx/>
              <a:buChar char="•"/>
            </a:pPr>
            <a:r>
              <a:rPr lang="ru-RU" altLang="ru-RU" sz="2400" b="1" dirty="0">
                <a:solidFill>
                  <a:srgbClr val="A50021"/>
                </a:solidFill>
                <a:latin typeface="Times New Roman" pitchFamily="18" charset="0"/>
              </a:rPr>
              <a:t>Профсоюз направлял всем заинтересованным участникам более 10-ти вариантов замечаний и предложений, которые включали в себя от 22 до 60-ти позиций.</a:t>
            </a:r>
            <a:endParaRPr lang="ru-RU" altLang="ru-RU" sz="2400" b="1" dirty="0">
              <a:solidFill>
                <a:srgbClr val="A50021"/>
              </a:solidFill>
              <a:latin typeface="Cambria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179512" y="-100013"/>
            <a:ext cx="8784976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</a:rPr>
              <a:t>В рамках объявленной Профсоюзом Общероссийской акции в поддержку требований Профсоюза к законопроекту было собрано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1089772 </a:t>
            </a:r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</a:rPr>
              <a:t>подписей работников образования и более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44 292 </a:t>
            </a:r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</a:rPr>
              <a:t>телеграмм. </a:t>
            </a:r>
            <a:endParaRPr lang="ru-RU" altLang="ru-RU" sz="2400" b="1" dirty="0">
              <a:solidFill>
                <a:srgbClr val="FFFFFF"/>
              </a:solidFill>
              <a:latin typeface="Cambria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ru-RU" altLang="ru-RU" sz="2400" b="1" dirty="0">
                <a:solidFill>
                  <a:srgbClr val="A50021"/>
                </a:solidFill>
                <a:latin typeface="Times New Roman" pitchFamily="18" charset="0"/>
              </a:rPr>
              <a:t>Над проектом в рамках Государственной Думы работало 240 экспертов, а также 3 специально созданных рабочих группы Комитета Государственной Думы по образованию, которые занимались отдельно вопросами общего образования, профессионального образования, а также вопросами управления и экономики образования</a:t>
            </a:r>
            <a:r>
              <a:rPr lang="ru-RU" altLang="ru-RU" sz="2400" b="1" dirty="0" smtClean="0">
                <a:solidFill>
                  <a:srgbClr val="A50021"/>
                </a:solidFill>
                <a:latin typeface="Times New Roman" pitchFamily="18" charset="0"/>
              </a:rPr>
              <a:t>.</a:t>
            </a:r>
            <a:endParaRPr lang="ru-RU" altLang="ru-RU" sz="2400" b="1" dirty="0">
              <a:solidFill>
                <a:srgbClr val="A50021"/>
              </a:solidFill>
            </a:endParaRPr>
          </a:p>
          <a:p>
            <a:pPr>
              <a:buFontTx/>
              <a:buChar char="•"/>
            </a:pPr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</a:rPr>
              <a:t>В результате ко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</a:rPr>
              <a:t>-му чтению в Государственную Думу поступило более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1700</a:t>
            </a:r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</a:rPr>
              <a:t> поправок от субъектов права законодательной инициативы, из них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более</a:t>
            </a:r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</a:rPr>
              <a:t>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600</a:t>
            </a:r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</a:rPr>
              <a:t> рекомендованы к принятию Комитетом Государственной Думы по образованию.</a:t>
            </a:r>
            <a:endParaRPr lang="ru-RU" altLang="ru-RU" sz="2400" b="1" dirty="0">
              <a:solidFill>
                <a:srgbClr val="FFFFFF"/>
              </a:solidFill>
            </a:endParaRPr>
          </a:p>
          <a:p>
            <a:r>
              <a:rPr lang="ru-RU" altLang="ru-RU" sz="2400" b="1" dirty="0">
                <a:solidFill>
                  <a:srgbClr val="A50021"/>
                </a:solidFill>
                <a:latin typeface="Times New Roman" pitchFamily="18" charset="0"/>
              </a:rPr>
              <a:t>Таким образом, в Государственной Думе текст законопроекта обновился более чем на 60 % от первоначального текста, который был внесен Правительством Российской Федерации</a:t>
            </a:r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</a:rPr>
              <a:t>.</a:t>
            </a:r>
            <a:endParaRPr lang="ru-RU" altLang="ru-RU" sz="2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8013" cy="1196752"/>
          </a:xfrm>
        </p:spPr>
        <p:txBody>
          <a:bodyPr/>
          <a:lstStyle/>
          <a:p>
            <a:pPr marL="320040" indent="-32004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3200" dirty="0" smtClean="0">
                <a:solidFill>
                  <a:srgbClr val="E60000"/>
                </a:solidFill>
              </a:rPr>
              <a:t>Действующие программы для работников образования  АМР</a:t>
            </a:r>
            <a:endParaRPr lang="ru-RU" altLang="ru-RU" sz="3200" dirty="0" smtClean="0">
              <a:solidFill>
                <a:schemeClr val="accent2"/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39552" y="1412776"/>
            <a:ext cx="8352928" cy="4824513"/>
          </a:xfrm>
        </p:spPr>
        <p:txBody>
          <a:bodyPr rtlCol="0">
            <a:no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Социальная ипотека - по РТ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Санаторное оздоровление - по РТ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Медицинский осмотр (централизация) - по РТ</a:t>
            </a: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Arial" charset="0"/>
              <a:buNone/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   Негосударственное пенсионное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обеспечение-по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РТ 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Доплаты молодым специалистам - 20% по РТ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Выплаты педагогическим работникам, работающим на селе - по РТ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400" b="1" dirty="0" err="1" smtClean="0">
                <a:solidFill>
                  <a:srgbClr val="002060"/>
                </a:solidFill>
              </a:rPr>
              <a:t>Грантовая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поддержка педагогов – по РТ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Информационная поддержка педагогов – по РТ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400" b="1" dirty="0" err="1" smtClean="0">
                <a:solidFill>
                  <a:srgbClr val="002060"/>
                </a:solidFill>
              </a:rPr>
              <a:t>Грантовая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поддержка педагогов – по АМР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altLang="ru-RU" sz="2400" b="1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395536" y="404665"/>
            <a:ext cx="84249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49263" algn="just"/>
            <a:r>
              <a:rPr lang="ru-RU" altLang="ru-RU" sz="3200" dirty="0">
                <a:solidFill>
                  <a:srgbClr val="A50021"/>
                </a:solidFill>
                <a:latin typeface="Arial Black" pitchFamily="34" charset="0"/>
                <a:cs typeface="Times New Roman" pitchFamily="18" charset="0"/>
              </a:rPr>
              <a:t>Тариф первого разряда:</a:t>
            </a:r>
          </a:p>
          <a:p>
            <a:pPr indent="449263" algn="just"/>
            <a:endParaRPr lang="ru-RU" altLang="ru-RU" sz="3200" dirty="0">
              <a:solidFill>
                <a:srgbClr val="A50021"/>
              </a:solidFill>
              <a:latin typeface="Arial Black" pitchFamily="34" charset="0"/>
              <a:cs typeface="Times New Roman" pitchFamily="18" charset="0"/>
            </a:endParaRPr>
          </a:p>
          <a:p>
            <a:pPr indent="449263" algn="just"/>
            <a:r>
              <a:rPr lang="ru-RU" altLang="ru-RU" sz="3200" dirty="0">
                <a:solidFill>
                  <a:srgbClr val="A50021"/>
                </a:solidFill>
                <a:latin typeface="Arial Black" pitchFamily="34" charset="0"/>
                <a:cs typeface="Times New Roman" pitchFamily="18" charset="0"/>
              </a:rPr>
              <a:t>в 2010год   -     4611   рублей</a:t>
            </a:r>
            <a:r>
              <a:rPr lang="ru-RU" altLang="ru-RU" sz="3200" dirty="0">
                <a:solidFill>
                  <a:srgbClr val="A50021"/>
                </a:solidFill>
                <a:latin typeface="Arial Black" pitchFamily="34" charset="0"/>
              </a:rPr>
              <a:t> </a:t>
            </a:r>
          </a:p>
          <a:p>
            <a:pPr indent="449263" algn="just"/>
            <a:endParaRPr lang="ru-RU" altLang="ru-RU" sz="3200" dirty="0">
              <a:solidFill>
                <a:srgbClr val="A50021"/>
              </a:solidFill>
              <a:latin typeface="Arial Black" pitchFamily="34" charset="0"/>
            </a:endParaRPr>
          </a:p>
          <a:p>
            <a:pPr indent="449263" algn="just"/>
            <a:endParaRPr lang="ru-RU" altLang="ru-RU" sz="3200" dirty="0">
              <a:solidFill>
                <a:srgbClr val="A50021"/>
              </a:solidFill>
              <a:latin typeface="Arial Black" pitchFamily="34" charset="0"/>
            </a:endParaRPr>
          </a:p>
          <a:p>
            <a:pPr indent="449263" algn="just"/>
            <a:r>
              <a:rPr lang="ru-RU" altLang="ru-RU" sz="3200" dirty="0">
                <a:solidFill>
                  <a:srgbClr val="A50021"/>
                </a:solidFill>
                <a:latin typeface="Arial Black" pitchFamily="34" charset="0"/>
                <a:cs typeface="Times New Roman" pitchFamily="18" charset="0"/>
              </a:rPr>
              <a:t>с 1.01.2013г.   –   5205 рублей</a:t>
            </a:r>
          </a:p>
          <a:p>
            <a:pPr indent="449263" algn="just"/>
            <a:endParaRPr lang="ru-RU" altLang="ru-RU" sz="3200" dirty="0">
              <a:solidFill>
                <a:srgbClr val="A50021"/>
              </a:solidFill>
              <a:latin typeface="Arial Black" pitchFamily="34" charset="0"/>
              <a:cs typeface="Times New Roman" pitchFamily="18" charset="0"/>
            </a:endParaRPr>
          </a:p>
          <a:p>
            <a:pPr indent="449263" algn="just"/>
            <a:endParaRPr lang="ru-RU" altLang="ru-RU" sz="3200" dirty="0">
              <a:solidFill>
                <a:srgbClr val="A50021"/>
              </a:solidFill>
              <a:latin typeface="Arial Black" pitchFamily="34" charset="0"/>
              <a:cs typeface="Times New Roman" pitchFamily="18" charset="0"/>
            </a:endParaRPr>
          </a:p>
          <a:p>
            <a:pPr indent="449263" algn="just"/>
            <a:r>
              <a:rPr lang="ru-RU" altLang="ru-RU" sz="3200" dirty="0" smtClean="0">
                <a:solidFill>
                  <a:srgbClr val="A50021"/>
                </a:solidFill>
                <a:latin typeface="Arial Black" pitchFamily="34" charset="0"/>
                <a:cs typeface="Times New Roman" pitchFamily="18" charset="0"/>
              </a:rPr>
              <a:t>с 1.01. </a:t>
            </a:r>
            <a:r>
              <a:rPr lang="ru-RU" altLang="ru-RU" sz="3200" dirty="0">
                <a:solidFill>
                  <a:srgbClr val="A50021"/>
                </a:solidFill>
                <a:latin typeface="Arial Black" pitchFamily="34" charset="0"/>
                <a:cs typeface="Times New Roman" pitchFamily="18" charset="0"/>
              </a:rPr>
              <a:t>2014 </a:t>
            </a:r>
            <a:r>
              <a:rPr lang="ru-RU" altLang="ru-RU" sz="3200" dirty="0" smtClean="0">
                <a:solidFill>
                  <a:srgbClr val="A50021"/>
                </a:solidFill>
                <a:latin typeface="Arial Black" pitchFamily="34" charset="0"/>
                <a:cs typeface="Times New Roman" pitchFamily="18" charset="0"/>
              </a:rPr>
              <a:t>года - 5554 </a:t>
            </a:r>
            <a:r>
              <a:rPr lang="ru-RU" altLang="ru-RU" sz="3200" dirty="0">
                <a:solidFill>
                  <a:srgbClr val="A50021"/>
                </a:solidFill>
                <a:latin typeface="Arial Black" pitchFamily="34" charset="0"/>
                <a:cs typeface="Times New Roman" pitchFamily="18" charset="0"/>
              </a:rPr>
              <a:t>рубля.</a:t>
            </a:r>
            <a:endParaRPr lang="ru-RU" altLang="ru-RU" sz="3200" dirty="0">
              <a:solidFill>
                <a:srgbClr val="A50021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2"/>
          <p:cNvSpPr>
            <a:spLocks noChangeArrowheads="1"/>
          </p:cNvSpPr>
          <p:nvPr/>
        </p:nvSpPr>
        <p:spPr bwMode="auto">
          <a:xfrm>
            <a:off x="285750" y="571500"/>
            <a:ext cx="8572500" cy="4672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630238" algn="l"/>
              </a:tabLs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Изменения условий оплаты труда работников системы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образования</a:t>
            </a:r>
            <a:endParaRPr lang="ru-RU" sz="20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 1 октября 2012 года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: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93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установлена дополнительная надбавка в размере 6% от суммы должностного оклада и выплат стимулирующего характера за исключением премиальных выплат, выплат за качество и выплат за работу в сельской местности всем работникам образовательных организации;</a:t>
            </a:r>
          </a:p>
          <a:p>
            <a:pPr algn="just">
              <a:lnSpc>
                <a:spcPct val="93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endParaRPr lang="ru-RU" sz="24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93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увеличены выплаты за проверку тетрадей в 2 раза;</a:t>
            </a:r>
          </a:p>
          <a:p>
            <a:pPr algn="just">
              <a:lnSpc>
                <a:spcPct val="93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endParaRPr lang="ru-RU" sz="24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93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введена доплата за специфику учителям общеобразовательных организации - 9%.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428625"/>
            <a:ext cx="8001000" cy="6504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 декабря 2012 года: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93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дополнительные выплаты за квалификационную категорию (за II категорию – 2,5%, I категорию – 10%, высшую – 25%) установлены всем педагогическим работникам общеобразовательных организациях; </a:t>
            </a:r>
          </a:p>
          <a:p>
            <a:pPr algn="just">
              <a:lnSpc>
                <a:spcPct val="93000"/>
              </a:lnSpc>
              <a:buClr>
                <a:srgbClr val="000000"/>
              </a:buClr>
              <a:buSzPct val="100000"/>
              <a:buFontTx/>
              <a:buChar char="-"/>
              <a:defRPr/>
            </a:pPr>
            <a:endParaRPr lang="ru-RU" sz="28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93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8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доплата за специфику всем педагогическим работникам  общеобразовательных организациях – установлена 42%.</a:t>
            </a:r>
          </a:p>
          <a:p>
            <a:pPr algn="just">
              <a:lnSpc>
                <a:spcPct val="93000"/>
              </a:lnSpc>
              <a:buClr>
                <a:srgbClr val="000000"/>
              </a:buClr>
              <a:buSzPct val="100000"/>
              <a:buFontTx/>
              <a:buChar char="-"/>
              <a:defRPr/>
            </a:pPr>
            <a:endParaRPr lang="ru-RU" sz="28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93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8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фонд выплат за качество в общеобразовательных организациях увеличился с 26% до 40%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 sz="28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Диаграмма 2"/>
          <p:cNvGraphicFramePr>
            <a:graphicFrameLocks/>
          </p:cNvGraphicFramePr>
          <p:nvPr/>
        </p:nvGraphicFramePr>
        <p:xfrm>
          <a:off x="290513" y="1139825"/>
          <a:ext cx="8628062" cy="4851400"/>
        </p:xfrm>
        <a:graphic>
          <a:graphicData uri="http://schemas.openxmlformats.org/presentationml/2006/ole">
            <p:oleObj spid="_x0000_s1026" name="Worksheet" r:id="rId3" imgW="8677240" imgH="4876826" progId="Excel.Shee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4313" y="428625"/>
            <a:ext cx="8715375" cy="493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Динамика заработной платы учителей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088" y="2133600"/>
            <a:ext cx="7489825" cy="3598863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3" y="692151"/>
            <a:ext cx="7772400" cy="122468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800" dirty="0" smtClean="0">
                <a:solidFill>
                  <a:srgbClr val="FF0000"/>
                </a:solidFill>
              </a:rPr>
              <a:t>средняя заработная плата в 2013 году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99592" y="1844824"/>
          <a:ext cx="7344816" cy="47864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/>
                <a:gridCol w="1296144"/>
                <a:gridCol w="1872208"/>
                <a:gridCol w="2088232"/>
              </a:tblGrid>
              <a:tr h="19442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Средняя зарплата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 региону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Педагогические работники образовательных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учреждений общего образования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Педагогические работники учреждений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дополнительного образования детей</a:t>
                      </a:r>
                      <a:r>
                        <a:rPr lang="ru-RU" sz="1600" baseline="30000" dirty="0">
                          <a:effectLst/>
                        </a:rPr>
                        <a:t>1*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</a:tr>
              <a:tr h="647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Российская Федерация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29044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27 556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19 804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857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Приволжский федеральный округ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21695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21 973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15 903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3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Республика Татарстан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24941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25 859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15 469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3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Альметьевский</a:t>
                      </a:r>
                      <a:r>
                        <a:rPr lang="ru-RU" sz="1800" dirty="0">
                          <a:effectLst/>
                        </a:rPr>
                        <a:t> муниципальный район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29848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26697</a:t>
                      </a: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14900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0113" y="2781300"/>
            <a:ext cx="7551737" cy="287972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65673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3200" dirty="0" smtClean="0">
                <a:solidFill>
                  <a:srgbClr val="7030A0"/>
                </a:solidFill>
              </a:rPr>
              <a:t>Среднемесячная заработная плата работников образования по годам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4213" y="2587625"/>
          <a:ext cx="6875462" cy="3001963"/>
        </p:xfrm>
        <a:graphic>
          <a:graphicData uri="http://schemas.openxmlformats.org/drawingml/2006/table">
            <a:tbl>
              <a:tblPr/>
              <a:tblGrid>
                <a:gridCol w="1630362"/>
                <a:gridCol w="915988"/>
                <a:gridCol w="1108075"/>
                <a:gridCol w="1298575"/>
                <a:gridCol w="1922462"/>
              </a:tblGrid>
              <a:tr h="864260"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2010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2011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2012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2013 10месяцев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37363"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2010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2011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2012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2013 (10месяцев)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468682"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По РТ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10979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13782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15729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25859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731658"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По АМР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10400 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 14716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 19441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3000"/>
                        </a:lnSpc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8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742950" indent="-285750" eaLnBrk="0" hangingPunct="0">
                        <a:lnSpc>
                          <a:spcPct val="93000"/>
                        </a:lnSpc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4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1143000" indent="-228600" eaLnBrk="0" hangingPunct="0">
                        <a:lnSpc>
                          <a:spcPct val="93000"/>
                        </a:lnSpc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 sz="2000"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6002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2057400" indent="-228600" eaLnBrk="0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26697 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2276</TotalTime>
  <Words>955</Words>
  <Application>Microsoft Office PowerPoint</Application>
  <PresentationFormat>Экран (4:3)</PresentationFormat>
  <Paragraphs>133</Paragraphs>
  <Slides>21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Воздушный поток</vt:lpstr>
      <vt:lpstr>Worksheet</vt:lpstr>
      <vt:lpstr>Слайд 1</vt:lpstr>
      <vt:lpstr>Слайд 2</vt:lpstr>
      <vt:lpstr>Действующие программы для работников образования  АМР</vt:lpstr>
      <vt:lpstr>Слайд 4</vt:lpstr>
      <vt:lpstr>Слайд 5</vt:lpstr>
      <vt:lpstr>Слайд 6</vt:lpstr>
      <vt:lpstr>Слайд 7</vt:lpstr>
      <vt:lpstr>средняя заработная плата в 2013 году</vt:lpstr>
      <vt:lpstr>Среднемесячная заработная плата работников образования по годам</vt:lpstr>
      <vt:lpstr>Слайд 10</vt:lpstr>
      <vt:lpstr>Слайд 11</vt:lpstr>
      <vt:lpstr>Слайд 12</vt:lpstr>
      <vt:lpstr>Слайд 13</vt:lpstr>
      <vt:lpstr>Слайд 14</vt:lpstr>
      <vt:lpstr>Видеоконференция с профсоюзным активом  27. 12. 2012г.</vt:lpstr>
      <vt:lpstr>Слайд 16</vt:lpstr>
      <vt:lpstr>Слайд 17</vt:lpstr>
      <vt:lpstr>Слайд 18</vt:lpstr>
      <vt:lpstr>Пикет в поддержку обращения Профсоюза образования в связи с принятием закона «Об образовании в РФ»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опыте работы Татарской Республиканской организации Профсоюза</dc:title>
  <dc:creator>РК работников народного образов</dc:creator>
  <cp:lastModifiedBy>Азгат Хайдарович</cp:lastModifiedBy>
  <cp:revision>199</cp:revision>
  <dcterms:modified xsi:type="dcterms:W3CDTF">2013-12-23T14:42:59Z</dcterms:modified>
</cp:coreProperties>
</file>